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  <p:sldMasterId id="2147483688" r:id="rId3"/>
  </p:sldMasterIdLst>
  <p:sldIdLst>
    <p:sldId id="259" r:id="rId4"/>
    <p:sldId id="257" r:id="rId5"/>
    <p:sldId id="258" r:id="rId6"/>
  </p:sldIdLst>
  <p:sldSz cx="12188825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872" y="-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6829" y="0"/>
            <a:ext cx="3761999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  <a:noAutofit/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3267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48583" y="0"/>
            <a:ext cx="1527834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066" y="1873584"/>
            <a:ext cx="6399133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066" y="4572000"/>
            <a:ext cx="6399133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41"/>
            <a:ext cx="9598700" cy="10368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3173" y="1828801"/>
            <a:ext cx="6170593" cy="4343400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063" y="1828800"/>
            <a:ext cx="3016734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9419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066" y="5257800"/>
            <a:ext cx="4570809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41"/>
            <a:ext cx="9598700" cy="10368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921" y="5333106"/>
            <a:ext cx="4419101" cy="8391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2952" y="5257800"/>
            <a:ext cx="4570809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066" y="5257812"/>
            <a:ext cx="4570809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2952" y="5257812"/>
            <a:ext cx="4570809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1288" y="5333106"/>
            <a:ext cx="4419101" cy="8391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066" y="1828808"/>
            <a:ext cx="4570809" cy="3428999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2953" y="1828808"/>
            <a:ext cx="4570809" cy="3428999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0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2866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59988" y="2229166"/>
            <a:ext cx="6858000" cy="2399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6328689" y="3387923"/>
            <a:ext cx="6858000" cy="821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6249092" y="3387923"/>
            <a:ext cx="6858000" cy="8216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8748" y="685800"/>
            <a:ext cx="1033003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067" y="685800"/>
            <a:ext cx="7974677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2858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6828" y="0"/>
            <a:ext cx="3761999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  <a:noAutofit/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3267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48583" y="0"/>
            <a:ext cx="1527834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065" y="1873584"/>
            <a:ext cx="6399133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065" y="4572000"/>
            <a:ext cx="6399133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7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72325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38800" y="0"/>
            <a:ext cx="5650024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5243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0557" y="0"/>
            <a:ext cx="1527834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065" y="1873584"/>
            <a:ext cx="5119307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065" y="4572000"/>
            <a:ext cx="5119307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1949" y="0"/>
            <a:ext cx="5446878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51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12341185" y="0"/>
            <a:ext cx="1295063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377"/>
            <a:r>
              <a:rPr sz="1200" b="1" i="1">
                <a:solidFill>
                  <a:prstClr val="white"/>
                </a:solidFill>
                <a:latin typeface="Arial"/>
                <a:cs typeface="Arial"/>
              </a:rPr>
              <a:t>REMARQUE :</a:t>
            </a:r>
          </a:p>
          <a:p>
            <a:pPr defTabSz="914377"/>
            <a:r>
              <a:rPr sz="1200" i="1">
                <a:solidFill>
                  <a:prstClr val="white"/>
                </a:solidFill>
                <a:latin typeface="Arial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237676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19862" y="0"/>
            <a:ext cx="2568963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4731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1246" y="0"/>
            <a:ext cx="146011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1246" y="0"/>
            <a:ext cx="146011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914650"/>
            <a:ext cx="8044625" cy="1557339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064" y="4589471"/>
            <a:ext cx="8044624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51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2953" y="1828806"/>
            <a:ext cx="4570809" cy="43434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33035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38"/>
            <a:ext cx="9598700" cy="103685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7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065" y="2705101"/>
            <a:ext cx="4570809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2953" y="1828808"/>
            <a:ext cx="4570809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7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2953" y="2705101"/>
            <a:ext cx="4570809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23927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477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03138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92314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977" y="1828800"/>
            <a:ext cx="6124885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063" y="1828800"/>
            <a:ext cx="3016734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86285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38"/>
            <a:ext cx="9598700" cy="10368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3172" y="1828801"/>
            <a:ext cx="6170593" cy="4343400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063" y="1828800"/>
            <a:ext cx="3016734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44722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065" y="5257800"/>
            <a:ext cx="4570809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38"/>
            <a:ext cx="9598700" cy="10368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920" y="5333103"/>
            <a:ext cx="4419101" cy="8391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2952" y="5257800"/>
            <a:ext cx="4570809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065" y="5257809"/>
            <a:ext cx="4570809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2952" y="5257809"/>
            <a:ext cx="4570809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1287" y="5333103"/>
            <a:ext cx="4419101" cy="8391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065" y="1828808"/>
            <a:ext cx="4570809" cy="3428999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2953" y="1828808"/>
            <a:ext cx="4570809" cy="3428999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76289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59989" y="2229166"/>
            <a:ext cx="6858000" cy="2399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6328689" y="3387923"/>
            <a:ext cx="6858000" cy="8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6249092" y="3387923"/>
            <a:ext cx="6858000" cy="8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8748" y="685800"/>
            <a:ext cx="1033003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064" y="685800"/>
            <a:ext cx="7974678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40445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6826" y="0"/>
            <a:ext cx="3761999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  <a:noAutofit/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3267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48583" y="0"/>
            <a:ext cx="1527834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063" y="1873584"/>
            <a:ext cx="6399133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063" y="4572000"/>
            <a:ext cx="6399133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5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3203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38800" y="0"/>
            <a:ext cx="5650024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5241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0557" y="0"/>
            <a:ext cx="1527834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063" y="1873584"/>
            <a:ext cx="5119307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063" y="4572000"/>
            <a:ext cx="5119307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1949" y="0"/>
            <a:ext cx="5446878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51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12341185" y="0"/>
            <a:ext cx="1295063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377"/>
            <a:r>
              <a:rPr sz="1200" b="1" i="1">
                <a:solidFill>
                  <a:prstClr val="white"/>
                </a:solidFill>
                <a:latin typeface="Arial"/>
                <a:cs typeface="Arial"/>
              </a:rPr>
              <a:t>REMARQUE :</a:t>
            </a:r>
          </a:p>
          <a:p>
            <a:pPr defTabSz="914377"/>
            <a:r>
              <a:rPr sz="1200" i="1">
                <a:solidFill>
                  <a:prstClr val="white"/>
                </a:solidFill>
                <a:latin typeface="Arial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269170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38800" y="0"/>
            <a:ext cx="5650024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5245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0557" y="0"/>
            <a:ext cx="1527834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067" y="1873584"/>
            <a:ext cx="5119307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067" y="4572000"/>
            <a:ext cx="5119307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1953" y="0"/>
            <a:ext cx="5446879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51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12341185" y="0"/>
            <a:ext cx="1295063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377"/>
            <a:r>
              <a:rPr sz="1200" b="1" i="1">
                <a:solidFill>
                  <a:prstClr val="white"/>
                </a:solidFill>
                <a:latin typeface="Arial"/>
                <a:cs typeface="Arial"/>
              </a:rPr>
              <a:t>REMARQUE :</a:t>
            </a:r>
          </a:p>
          <a:p>
            <a:pPr defTabSz="914377"/>
            <a:r>
              <a:rPr sz="1200" i="1">
                <a:solidFill>
                  <a:prstClr val="white"/>
                </a:solidFill>
                <a:latin typeface="Arial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95607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19862" y="0"/>
            <a:ext cx="2568963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4729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1244" y="0"/>
            <a:ext cx="146011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1244" y="0"/>
            <a:ext cx="146011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1" y="2914650"/>
            <a:ext cx="8044625" cy="1557339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062" y="4589467"/>
            <a:ext cx="8044624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5543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2953" y="1828803"/>
            <a:ext cx="4570809" cy="43434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16585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34"/>
            <a:ext cx="9598700" cy="103685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7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063" y="2705101"/>
            <a:ext cx="4570809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2953" y="1828804"/>
            <a:ext cx="4570809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7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2953" y="2705101"/>
            <a:ext cx="4570809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46711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6823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15349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977" y="1828800"/>
            <a:ext cx="6124885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063" y="1828800"/>
            <a:ext cx="3016734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28650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34"/>
            <a:ext cx="9598700" cy="10368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3170" y="1828801"/>
            <a:ext cx="6170593" cy="4343400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063" y="1828800"/>
            <a:ext cx="3016734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65931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063" y="5257800"/>
            <a:ext cx="4570809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34"/>
            <a:ext cx="9598700" cy="10368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918" y="5333099"/>
            <a:ext cx="4419101" cy="8391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2952" y="5257800"/>
            <a:ext cx="4570809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063" y="5257805"/>
            <a:ext cx="4570809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2952" y="5257805"/>
            <a:ext cx="4570809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1285" y="5333099"/>
            <a:ext cx="4419101" cy="8391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063" y="1828806"/>
            <a:ext cx="4570809" cy="3428999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2953" y="1828806"/>
            <a:ext cx="4570809" cy="3428999"/>
          </a:xfrm>
        </p:spPr>
        <p:txBody>
          <a:bodyPr tIns="274313"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3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51671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59989" y="2229164"/>
            <a:ext cx="6858000" cy="2399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6328689" y="3387923"/>
            <a:ext cx="6858000" cy="8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6249092" y="3387923"/>
            <a:ext cx="6858000" cy="8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8748" y="685800"/>
            <a:ext cx="1033003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064" y="685800"/>
            <a:ext cx="7974678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71523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19862" y="0"/>
            <a:ext cx="2568963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4733" y="0"/>
            <a:ext cx="1671734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1245" y="0"/>
            <a:ext cx="1460118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1245" y="0"/>
            <a:ext cx="1460118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9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4" y="2914650"/>
            <a:ext cx="8044625" cy="1557339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063" y="4589474"/>
            <a:ext cx="8044623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292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2953" y="1828806"/>
            <a:ext cx="4570809" cy="43434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64491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063" y="255141"/>
            <a:ext cx="9598700" cy="103685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7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066" y="2705101"/>
            <a:ext cx="4570809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2953" y="1828811"/>
            <a:ext cx="4570809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7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2953" y="2705101"/>
            <a:ext cx="4570809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4942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3506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432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978" y="1828800"/>
            <a:ext cx="6124885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063" y="1828800"/>
            <a:ext cx="3016734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80819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3" y="0"/>
            <a:ext cx="12188825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" y="1371611"/>
            <a:ext cx="12188825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1443018"/>
            <a:ext cx="12188825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063" y="255141"/>
            <a:ext cx="9598700" cy="1036851"/>
          </a:xfrm>
          <a:prstGeom prst="rect">
            <a:avLst/>
          </a:prstGeom>
        </p:spPr>
        <p:txBody>
          <a:bodyPr vert="horz" lIns="91438" tIns="45719" rIns="91438" bIns="45719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063" y="1828800"/>
            <a:ext cx="9598700" cy="43434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89424" y="6374999"/>
            <a:ext cx="1480320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 defTabSz="914377"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067" y="6374999"/>
            <a:ext cx="6241577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2519" y="6374999"/>
            <a:ext cx="1371243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 defTabSz="914377"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65122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437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39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47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41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35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24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2" y="0"/>
            <a:ext cx="12188825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1371608"/>
            <a:ext cx="12188825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1443015"/>
            <a:ext cx="12188825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063" y="255138"/>
            <a:ext cx="9598700" cy="1036851"/>
          </a:xfrm>
          <a:prstGeom prst="rect">
            <a:avLst/>
          </a:prstGeom>
        </p:spPr>
        <p:txBody>
          <a:bodyPr vert="horz" lIns="91438" tIns="45719" rIns="91438" bIns="45719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063" y="1828800"/>
            <a:ext cx="9598700" cy="43434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89426" y="6374999"/>
            <a:ext cx="1480319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 defTabSz="914377"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066" y="6374999"/>
            <a:ext cx="6241577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2519" y="6374999"/>
            <a:ext cx="1371243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 defTabSz="914377"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73666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437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39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47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41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35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24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88825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371604"/>
            <a:ext cx="12188825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443011"/>
            <a:ext cx="12188825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en-US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063" y="255134"/>
            <a:ext cx="9598700" cy="1036851"/>
          </a:xfrm>
          <a:prstGeom prst="rect">
            <a:avLst/>
          </a:prstGeom>
        </p:spPr>
        <p:txBody>
          <a:bodyPr vert="horz" lIns="91438" tIns="45719" rIns="91438" bIns="45719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063" y="1828800"/>
            <a:ext cx="9598700" cy="43434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89424" y="6374999"/>
            <a:ext cx="1480319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fld id="{A79A3335-6331-4872-A8B7-ECD55539F4D0}" type="datetimeFigureOut">
              <a:rPr lang="en-US" smtClean="0">
                <a:solidFill>
                  <a:srgbClr val="595959"/>
                </a:solidFill>
                <a:latin typeface="Book Antiqua"/>
              </a:rPr>
              <a:pPr defTabSz="914377"/>
              <a:t>2014-09-27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064" y="6374999"/>
            <a:ext cx="6241577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2519" y="6374999"/>
            <a:ext cx="1371243" cy="27432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defTabSz="914377"/>
            <a:fld id="{A7F8E3F6-DE14-48B2-B2BC-6FABA9630FB8}" type="slidenum">
              <a:rPr lang="en-US" smtClean="0">
                <a:solidFill>
                  <a:srgbClr val="595959"/>
                </a:solidFill>
                <a:latin typeface="Book Antiqua"/>
              </a:rPr>
              <a:pPr defTabSz="914377"/>
              <a:t>‹#›</a:t>
            </a:fld>
            <a:endParaRPr lang="en-US" dirty="0">
              <a:solidFill>
                <a:srgbClr val="595959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71254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13" indent="-274313" algn="l" defTabSz="91437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39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47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41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35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24" indent="-228594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524" y="-168836"/>
            <a:ext cx="7221520" cy="2579397"/>
          </a:xfrm>
        </p:spPr>
        <p:txBody>
          <a:bodyPr>
            <a:normAutofit fontScale="90000"/>
          </a:bodyPr>
          <a:lstStyle/>
          <a:p>
            <a:r>
              <a:rPr lang="fr-FR" sz="5500" noProof="1" smtClean="0"/>
              <a:t>Démonstration</a:t>
            </a:r>
            <a:br>
              <a:rPr lang="fr-FR" sz="5500" noProof="1" smtClean="0"/>
            </a:br>
            <a:r>
              <a:rPr lang="fr-FR" sz="4400" noProof="1"/>
              <a:t>de l’outil technopédagogique</a:t>
            </a:r>
            <a:r>
              <a:rPr lang="fr-FR" sz="6000" noProof="1"/>
              <a:t/>
            </a:r>
            <a:br>
              <a:rPr lang="fr-FR" sz="6000" noProof="1"/>
            </a:br>
            <a:endParaRPr lang="fr-FR" sz="5500" noProof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524" y="4255868"/>
            <a:ext cx="6802703" cy="2119882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ts val="2580"/>
              </a:lnSpc>
              <a:spcBef>
                <a:spcPts val="600"/>
              </a:spcBef>
              <a:buFont typeface="Arial"/>
              <a:buChar char="•"/>
            </a:pPr>
            <a:r>
              <a:rPr lang="fr-FR" noProof="1" smtClean="0"/>
              <a:t>Vous n’avez qu’à cliquez pour </a:t>
            </a:r>
            <a:r>
              <a:rPr lang="fr-FR" noProof="1" smtClean="0"/>
              <a:t>aller à la prochaine diapositive.</a:t>
            </a:r>
          </a:p>
          <a:p>
            <a:pPr marL="342900" indent="-342900">
              <a:lnSpc>
                <a:spcPts val="2580"/>
              </a:lnSpc>
              <a:spcBef>
                <a:spcPts val="600"/>
              </a:spcBef>
              <a:buFont typeface="Arial"/>
              <a:buChar char="•"/>
            </a:pPr>
            <a:r>
              <a:rPr lang="fr-FR" noProof="1" smtClean="0"/>
              <a:t>Cliquez sur </a:t>
            </a:r>
            <a:r>
              <a:rPr lang="fr-FR" noProof="1" smtClean="0"/>
              <a:t>ce symbole        </a:t>
            </a:r>
            <a:r>
              <a:rPr lang="fr-FR" noProof="1" smtClean="0"/>
              <a:t>   dans </a:t>
            </a:r>
            <a:r>
              <a:rPr lang="fr-FR" noProof="1" smtClean="0"/>
              <a:t>le graphique et cliquez dessus.</a:t>
            </a:r>
          </a:p>
          <a:p>
            <a:pPr marL="342900" indent="-342900">
              <a:lnSpc>
                <a:spcPts val="2580"/>
              </a:lnSpc>
              <a:spcBef>
                <a:spcPts val="600"/>
              </a:spcBef>
              <a:buFont typeface="Arial"/>
              <a:buChar char="•"/>
            </a:pPr>
            <a:r>
              <a:rPr lang="fr-FR" noProof="1" smtClean="0"/>
              <a:t> Revenez au premier graphique en cliquant sur </a:t>
            </a:r>
            <a:r>
              <a:rPr lang="fr-FR" noProof="1" smtClean="0"/>
              <a:t>cet autre </a:t>
            </a:r>
            <a:r>
              <a:rPr lang="fr-FR" noProof="1" smtClean="0"/>
              <a:t>symbole       </a:t>
            </a:r>
            <a:r>
              <a:rPr lang="fr-FR" noProof="1" smtClean="0"/>
              <a:t>  .</a:t>
            </a:r>
            <a:endParaRPr lang="fr-FR" noProof="1"/>
          </a:p>
        </p:txBody>
      </p:sp>
      <p:pic>
        <p:nvPicPr>
          <p:cNvPr id="6" name="Espace réservé pour une image  5" descr="Couverture finale.pdf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545" b="4545"/>
          <a:stretch>
            <a:fillRect/>
          </a:stretch>
        </p:blipFill>
        <p:spPr/>
      </p:pic>
      <p:cxnSp>
        <p:nvCxnSpPr>
          <p:cNvPr id="16" name="Connecteur droit 15"/>
          <p:cNvCxnSpPr/>
          <p:nvPr/>
        </p:nvCxnSpPr>
        <p:spPr>
          <a:xfrm>
            <a:off x="6630283" y="6"/>
            <a:ext cx="1159909" cy="4311975"/>
          </a:xfrm>
          <a:prstGeom prst="line">
            <a:avLst/>
          </a:prstGeom>
          <a:ln w="254000" cap="sq">
            <a:solidFill>
              <a:srgbClr val="FF0000"/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6994525" y="4477246"/>
            <a:ext cx="788456" cy="2389227"/>
          </a:xfrm>
          <a:prstGeom prst="line">
            <a:avLst/>
          </a:prstGeom>
          <a:ln w="254000" cap="sq">
            <a:solidFill>
              <a:srgbClr val="FF0000"/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ous-titre 2"/>
          <p:cNvSpPr txBox="1">
            <a:spLocks/>
          </p:cNvSpPr>
          <p:nvPr/>
        </p:nvSpPr>
        <p:spPr>
          <a:xfrm>
            <a:off x="135524" y="2066673"/>
            <a:ext cx="6802703" cy="2170744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noProof="1" smtClean="0">
                <a:solidFill>
                  <a:srgbClr val="FF0000"/>
                </a:solidFill>
              </a:rPr>
              <a:t>Tout le livre est en documents PowerPoint avec une multitude de liens </a:t>
            </a:r>
            <a:r>
              <a:rPr lang="fr-FR" sz="2800" noProof="1" smtClean="0">
                <a:solidFill>
                  <a:srgbClr val="FF0000"/>
                </a:solidFill>
              </a:rPr>
              <a:t>hypertextes, </a:t>
            </a:r>
            <a:r>
              <a:rPr lang="fr-FR" sz="2800" noProof="1" smtClean="0">
                <a:solidFill>
                  <a:srgbClr val="FF0000"/>
                </a:solidFill>
              </a:rPr>
              <a:t>avec des graphiques, des canevas, </a:t>
            </a:r>
            <a:r>
              <a:rPr lang="fr-FR" sz="2800" noProof="1" smtClean="0">
                <a:solidFill>
                  <a:srgbClr val="FF0000"/>
                </a:solidFill>
              </a:rPr>
              <a:t>des </a:t>
            </a:r>
            <a:r>
              <a:rPr lang="fr-FR" sz="2800" noProof="1" smtClean="0">
                <a:solidFill>
                  <a:srgbClr val="FF0000"/>
                </a:solidFill>
              </a:rPr>
              <a:t>grilles, des corrigés et encore plus...</a:t>
            </a:r>
            <a:endParaRPr lang="fr-FR" sz="2800" noProof="1">
              <a:solidFill>
                <a:srgbClr val="FF0000"/>
              </a:solidFill>
            </a:endParaRPr>
          </a:p>
        </p:txBody>
      </p:sp>
      <p:sp>
        <p:nvSpPr>
          <p:cNvPr id="9" name="Bouton d'action : Aide 8">
            <a:hlinkClick r:id="" action="ppaction://noaction" highlightClick="1"/>
          </p:cNvPr>
          <p:cNvSpPr/>
          <p:nvPr/>
        </p:nvSpPr>
        <p:spPr>
          <a:xfrm>
            <a:off x="2876289" y="4745922"/>
            <a:ext cx="405468" cy="321617"/>
          </a:xfrm>
          <a:prstGeom prst="actionButtonHelp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Bouton d'action : Retour 9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1488596" y="5483196"/>
            <a:ext cx="395997" cy="369241"/>
          </a:xfrm>
          <a:prstGeom prst="actionButtonReturn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srgbClr val="FFFFFF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3754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rrondir un rectangle avec un coin diagonal 23"/>
          <p:cNvSpPr/>
          <p:nvPr/>
        </p:nvSpPr>
        <p:spPr>
          <a:xfrm>
            <a:off x="45146" y="1025187"/>
            <a:ext cx="3038035" cy="932420"/>
          </a:xfrm>
          <a:prstGeom prst="round2DiagRect">
            <a:avLst>
              <a:gd name="adj1" fmla="val 20830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58750">
              <a:tabLst>
                <a:tab pos="1346200" algn="l"/>
                <a:tab pos="1524000" algn="l"/>
                <a:tab pos="1974850" algn="l"/>
                <a:tab pos="2330450" algn="l"/>
                <a:tab pos="3048000" algn="l"/>
                <a:tab pos="4038600" algn="l"/>
                <a:tab pos="4483100" algn="l"/>
                <a:tab pos="4845050" algn="l"/>
              </a:tabLst>
            </a:pPr>
            <a:r>
              <a:rPr lang="fr-CA" sz="1400" dirty="0">
                <a:solidFill>
                  <a:srgbClr val="000000"/>
                </a:solidFill>
                <a:latin typeface="Calibri" pitchFamily="34" charset="0"/>
              </a:rPr>
              <a:t>La technique 1-2-3-4-5 que j’utiliserai pour cette observation, s’inscrit dans :</a:t>
            </a:r>
          </a:p>
        </p:txBody>
      </p:sp>
      <p:sp>
        <p:nvSpPr>
          <p:cNvPr id="82" name="Arrondir un rectangle avec un coin diagonal 81"/>
          <p:cNvSpPr/>
          <p:nvPr/>
        </p:nvSpPr>
        <p:spPr>
          <a:xfrm>
            <a:off x="3453503" y="398678"/>
            <a:ext cx="8685735" cy="1547999"/>
          </a:xfrm>
          <a:prstGeom prst="round2DiagRect">
            <a:avLst>
              <a:gd name="adj1" fmla="val 16126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5738" defTabSz="158750">
              <a:tabLst>
                <a:tab pos="896938" algn="l"/>
              </a:tabLst>
            </a:pPr>
            <a:r>
              <a:rPr lang="fr-CA" sz="1400" b="1" dirty="0">
                <a:solidFill>
                  <a:srgbClr val="000000"/>
                </a:solidFill>
                <a:latin typeface="Calibri" pitchFamily="34" charset="0"/>
              </a:rPr>
              <a:t>PHASE A</a:t>
            </a:r>
            <a:r>
              <a:rPr lang="fr-CA" sz="1400" dirty="0">
                <a:solidFill>
                  <a:srgbClr val="000000"/>
                </a:solidFill>
                <a:latin typeface="Calibri" pitchFamily="34" charset="0"/>
              </a:rPr>
              <a:t>: parce qu’elle me permettra de mieux connaître la situation et la 	personne.</a:t>
            </a:r>
          </a:p>
          <a:p>
            <a:pPr marL="185738" defTabSz="158750">
              <a:tabLst>
                <a:tab pos="896938" algn="l"/>
              </a:tabLst>
            </a:pPr>
            <a:r>
              <a:rPr lang="fr-CA" sz="1400" b="1" dirty="0">
                <a:solidFill>
                  <a:srgbClr val="000000"/>
                </a:solidFill>
                <a:latin typeface="Calibri" pitchFamily="34" charset="0"/>
              </a:rPr>
              <a:t>PHASE B</a:t>
            </a:r>
            <a:r>
              <a:rPr lang="fr-CA" sz="1400" dirty="0">
                <a:solidFill>
                  <a:srgbClr val="000000"/>
                </a:solidFill>
                <a:latin typeface="Calibri" pitchFamily="34" charset="0"/>
              </a:rPr>
              <a:t>: parce qu’elle me permettra d’infirmer ou de confirmer une hypothèse 	clinique ou un questionnement.</a:t>
            </a:r>
          </a:p>
          <a:p>
            <a:pPr marL="185738" defTabSz="158750">
              <a:tabLst>
                <a:tab pos="896938" algn="l"/>
              </a:tabLst>
            </a:pPr>
            <a:r>
              <a:rPr lang="fr-CA" sz="1400" b="1" dirty="0">
                <a:solidFill>
                  <a:srgbClr val="000000"/>
                </a:solidFill>
                <a:latin typeface="Calibri" pitchFamily="34" charset="0"/>
              </a:rPr>
              <a:t>PHASE C</a:t>
            </a:r>
            <a:r>
              <a:rPr lang="fr-CA" sz="1400" dirty="0">
                <a:solidFill>
                  <a:srgbClr val="000000"/>
                </a:solidFill>
                <a:latin typeface="Calibri" pitchFamily="34" charset="0"/>
              </a:rPr>
              <a:t>: parce qu’elle me permettra de mieux cibler les besoins prioritaires et les 	leviers de changement pour 	mon 	éventuelle planification de l’intervention.</a:t>
            </a:r>
          </a:p>
        </p:txBody>
      </p:sp>
      <p:sp>
        <p:nvSpPr>
          <p:cNvPr id="26" name="Signalisation droite 25"/>
          <p:cNvSpPr/>
          <p:nvPr/>
        </p:nvSpPr>
        <p:spPr>
          <a:xfrm>
            <a:off x="3168425" y="1320793"/>
            <a:ext cx="239936" cy="395998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4" name="Signalisation droite 83"/>
          <p:cNvSpPr/>
          <p:nvPr/>
        </p:nvSpPr>
        <p:spPr>
          <a:xfrm rot="5400000">
            <a:off x="10500392" y="1820864"/>
            <a:ext cx="179999" cy="527860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6" name="Arrondir un rectangle avec un coin diagonal 85"/>
          <p:cNvSpPr/>
          <p:nvPr/>
        </p:nvSpPr>
        <p:spPr>
          <a:xfrm>
            <a:off x="9101203" y="2232866"/>
            <a:ext cx="3038035" cy="752419"/>
          </a:xfrm>
          <a:prstGeom prst="round2DiagRect">
            <a:avLst>
              <a:gd name="adj1" fmla="val 20830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lnSpc>
                <a:spcPts val="12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Je décris sommairement </a:t>
            </a:r>
          </a:p>
          <a:p>
            <a:pPr algn="ctr" defTabSz="914377">
              <a:lnSpc>
                <a:spcPts val="12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la situation.</a:t>
            </a:r>
          </a:p>
        </p:txBody>
      </p:sp>
      <p:sp>
        <p:nvSpPr>
          <p:cNvPr id="87" name="Signalisation droite 86"/>
          <p:cNvSpPr/>
          <p:nvPr/>
        </p:nvSpPr>
        <p:spPr>
          <a:xfrm flipH="1">
            <a:off x="8695626" y="2438401"/>
            <a:ext cx="239936" cy="395998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8" name="Arrondir un rectangle avec un coin diagonal 87"/>
          <p:cNvSpPr/>
          <p:nvPr/>
        </p:nvSpPr>
        <p:spPr>
          <a:xfrm>
            <a:off x="5489703" y="2266732"/>
            <a:ext cx="3038035" cy="752419"/>
          </a:xfrm>
          <a:prstGeom prst="round2DiagRect">
            <a:avLst>
              <a:gd name="adj1" fmla="val 9578"/>
              <a:gd name="adj2" fmla="val 11252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Je précise mon intention.</a:t>
            </a:r>
          </a:p>
        </p:txBody>
      </p:sp>
      <p:sp>
        <p:nvSpPr>
          <p:cNvPr id="89" name="Arrondir un rectangle avec un coin diagonal 88"/>
          <p:cNvSpPr/>
          <p:nvPr/>
        </p:nvSpPr>
        <p:spPr>
          <a:xfrm>
            <a:off x="5500982" y="2270466"/>
            <a:ext cx="431886" cy="287999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defTabSz="914377"/>
            <a:r>
              <a:rPr lang="fr-FR" sz="1400" b="1" dirty="0">
                <a:solidFill>
                  <a:srgbClr val="000000"/>
                </a:solidFill>
                <a:latin typeface="Book Antiqua"/>
              </a:rPr>
              <a:t>1            </a:t>
            </a:r>
          </a:p>
        </p:txBody>
      </p:sp>
      <p:sp>
        <p:nvSpPr>
          <p:cNvPr id="90" name="Signalisation droite 89"/>
          <p:cNvSpPr/>
          <p:nvPr/>
        </p:nvSpPr>
        <p:spPr>
          <a:xfrm flipH="1">
            <a:off x="5117981" y="2438401"/>
            <a:ext cx="239936" cy="395998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1" name="Arrondir un rectangle avec un coin diagonal 90"/>
          <p:cNvSpPr/>
          <p:nvPr/>
        </p:nvSpPr>
        <p:spPr>
          <a:xfrm>
            <a:off x="130386" y="2272853"/>
            <a:ext cx="4858004" cy="752419"/>
          </a:xfrm>
          <a:prstGeom prst="round2DiagRect">
            <a:avLst>
              <a:gd name="adj1" fmla="val 9578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Je détermine les contextes</a:t>
            </a:r>
          </a:p>
          <a:p>
            <a:pPr algn="ctr" defTabSz="914377">
              <a:lnSpc>
                <a:spcPts val="1600"/>
              </a:lnSpc>
            </a:pPr>
            <a:endParaRPr lang="fr-CA" sz="1600" b="1" dirty="0">
              <a:solidFill>
                <a:srgbClr val="000000"/>
              </a:solidFill>
              <a:latin typeface="Book Antiqua"/>
            </a:endParaRPr>
          </a:p>
          <a:p>
            <a:pPr algn="ctr" defTabSz="914377">
              <a:lnSpc>
                <a:spcPts val="1600"/>
              </a:lnSpc>
            </a:pPr>
            <a:endParaRPr lang="fr-CA" sz="16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" name="Arrondir un rectangle avec un coin diagonal 91"/>
          <p:cNvSpPr/>
          <p:nvPr/>
        </p:nvSpPr>
        <p:spPr>
          <a:xfrm>
            <a:off x="141676" y="2268109"/>
            <a:ext cx="473151" cy="318956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defTabSz="914377"/>
            <a:r>
              <a:rPr lang="fr-FR" sz="1400" b="1" dirty="0">
                <a:solidFill>
                  <a:srgbClr val="000000"/>
                </a:solidFill>
                <a:latin typeface="Book Antiqua"/>
              </a:rPr>
              <a:t>2            </a:t>
            </a:r>
          </a:p>
        </p:txBody>
      </p:sp>
      <p:sp>
        <p:nvSpPr>
          <p:cNvPr id="93" name="Signalisation droite 92"/>
          <p:cNvSpPr/>
          <p:nvPr/>
        </p:nvSpPr>
        <p:spPr>
          <a:xfrm rot="16200000" flipH="1">
            <a:off x="1765279" y="2961011"/>
            <a:ext cx="179999" cy="527860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4" name="Arrondir un rectangle avec un coin diagonal 93"/>
          <p:cNvSpPr/>
          <p:nvPr/>
        </p:nvSpPr>
        <p:spPr>
          <a:xfrm>
            <a:off x="141675" y="2767921"/>
            <a:ext cx="1122357" cy="251998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/>
            <a:r>
              <a:rPr lang="fr-FR" sz="1200" b="1" dirty="0">
                <a:solidFill>
                  <a:srgbClr val="000000"/>
                </a:solidFill>
                <a:latin typeface="Book Antiqua"/>
              </a:rPr>
              <a:t>L’endroit</a:t>
            </a:r>
            <a:r>
              <a:rPr lang="fr-FR" sz="1400" b="1" dirty="0">
                <a:solidFill>
                  <a:srgbClr val="000000"/>
                </a:solidFill>
                <a:latin typeface="Book Antiqua"/>
              </a:rPr>
              <a:t>            </a:t>
            </a:r>
          </a:p>
        </p:txBody>
      </p:sp>
      <p:sp>
        <p:nvSpPr>
          <p:cNvPr id="95" name="Arrondir un rectangle avec un coin diagonal 94"/>
          <p:cNvSpPr/>
          <p:nvPr/>
        </p:nvSpPr>
        <p:spPr>
          <a:xfrm>
            <a:off x="1328162" y="2767921"/>
            <a:ext cx="863774" cy="251998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/>
            <a:r>
              <a:rPr lang="fr-FR" sz="1200" b="1" dirty="0">
                <a:solidFill>
                  <a:srgbClr val="000000"/>
                </a:solidFill>
                <a:latin typeface="Book Antiqua"/>
              </a:rPr>
              <a:t>Quand</a:t>
            </a:r>
            <a:r>
              <a:rPr lang="fr-FR" sz="1400" b="1" dirty="0">
                <a:solidFill>
                  <a:srgbClr val="000000"/>
                </a:solidFill>
                <a:latin typeface="Book Antiqua"/>
              </a:rPr>
              <a:t>            </a:t>
            </a:r>
          </a:p>
        </p:txBody>
      </p:sp>
      <p:sp>
        <p:nvSpPr>
          <p:cNvPr id="96" name="Arrondir un rectangle avec un coin diagonal 95"/>
          <p:cNvSpPr/>
          <p:nvPr/>
        </p:nvSpPr>
        <p:spPr>
          <a:xfrm>
            <a:off x="2253267" y="2767921"/>
            <a:ext cx="1007736" cy="251998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/>
            <a:r>
              <a:rPr lang="fr-FR" sz="1200" b="1" dirty="0">
                <a:solidFill>
                  <a:srgbClr val="000000"/>
                </a:solidFill>
                <a:latin typeface="Book Antiqua"/>
              </a:rPr>
              <a:t>Avec qui</a:t>
            </a:r>
            <a:r>
              <a:rPr lang="fr-FR" sz="1400" b="1" dirty="0">
                <a:solidFill>
                  <a:srgbClr val="000000"/>
                </a:solidFill>
                <a:latin typeface="Book Antiqua"/>
              </a:rPr>
              <a:t>            </a:t>
            </a:r>
          </a:p>
        </p:txBody>
      </p:sp>
      <p:sp>
        <p:nvSpPr>
          <p:cNvPr id="97" name="Arrondir un rectangle avec un coin diagonal 96"/>
          <p:cNvSpPr/>
          <p:nvPr/>
        </p:nvSpPr>
        <p:spPr>
          <a:xfrm>
            <a:off x="3337712" y="2622524"/>
            <a:ext cx="1470105" cy="395998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lnSpc>
                <a:spcPts val="1280"/>
              </a:lnSpc>
            </a:pPr>
            <a:r>
              <a:rPr lang="fr-FR" sz="1200" b="1" dirty="0">
                <a:solidFill>
                  <a:srgbClr val="000000"/>
                </a:solidFill>
                <a:latin typeface="Book Antiqua"/>
              </a:rPr>
              <a:t>Lors de quelle</a:t>
            </a:r>
          </a:p>
          <a:p>
            <a:pPr algn="ctr" defTabSz="914377">
              <a:lnSpc>
                <a:spcPts val="1280"/>
              </a:lnSpc>
            </a:pPr>
            <a:r>
              <a:rPr lang="fr-FR" sz="1200" b="1" dirty="0">
                <a:solidFill>
                  <a:srgbClr val="000000"/>
                </a:solidFill>
                <a:latin typeface="Book Antiqua"/>
              </a:rPr>
              <a:t>activité</a:t>
            </a:r>
            <a:endParaRPr lang="fr-FR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8" name="Arrondir un rectangle avec un coin diagonal 97"/>
          <p:cNvSpPr/>
          <p:nvPr/>
        </p:nvSpPr>
        <p:spPr>
          <a:xfrm>
            <a:off x="575014" y="3365740"/>
            <a:ext cx="2431527" cy="841163"/>
          </a:xfrm>
          <a:prstGeom prst="round2DiagRect">
            <a:avLst>
              <a:gd name="adj1" fmla="val 9578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914377">
              <a:lnSpc>
                <a:spcPts val="1600"/>
              </a:lnSpc>
            </a:pPr>
            <a:endParaRPr lang="fr-CA" sz="1600" b="1" dirty="0">
              <a:solidFill>
                <a:srgbClr val="000000"/>
              </a:solidFill>
              <a:latin typeface="Book Antiqua"/>
            </a:endParaRPr>
          </a:p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Je choisis les types</a:t>
            </a:r>
          </a:p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d’observation</a:t>
            </a:r>
          </a:p>
        </p:txBody>
      </p:sp>
      <p:sp>
        <p:nvSpPr>
          <p:cNvPr id="99" name="Arrondir un rectangle avec un coin diagonal 98"/>
          <p:cNvSpPr/>
          <p:nvPr/>
        </p:nvSpPr>
        <p:spPr>
          <a:xfrm>
            <a:off x="572721" y="3365081"/>
            <a:ext cx="431886" cy="318956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defTabSz="914377"/>
            <a:r>
              <a:rPr lang="fr-FR" sz="1400" b="1" dirty="0">
                <a:solidFill>
                  <a:srgbClr val="000000"/>
                </a:solidFill>
                <a:latin typeface="Book Antiqua"/>
              </a:rPr>
              <a:t>3            </a:t>
            </a:r>
          </a:p>
        </p:txBody>
      </p:sp>
      <p:sp>
        <p:nvSpPr>
          <p:cNvPr id="100" name="Rectangle 247"/>
          <p:cNvSpPr/>
          <p:nvPr/>
        </p:nvSpPr>
        <p:spPr>
          <a:xfrm>
            <a:off x="63228" y="4257700"/>
            <a:ext cx="3455100" cy="1008000"/>
          </a:xfrm>
          <a:prstGeom prst="rect">
            <a:avLst/>
          </a:prstGeom>
          <a:solidFill>
            <a:schemeClr val="bg1"/>
          </a:solidFill>
          <a:ln>
            <a:solidFill>
              <a:srgbClr val="412F19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914377">
              <a:lnSpc>
                <a:spcPts val="13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        </a:t>
            </a: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Observation indirecte </a:t>
            </a:r>
          </a:p>
          <a:p>
            <a:pPr marL="176213" indent="-176213" defTabSz="914377">
              <a:lnSpc>
                <a:spcPts val="1500"/>
              </a:lnSpc>
              <a:tabLst>
                <a:tab pos="355600" algn="l"/>
              </a:tabLst>
            </a:pPr>
            <a:r>
              <a:rPr lang="fr-CA" sz="1200" b="1" dirty="0">
                <a:solidFill>
                  <a:srgbClr val="000000"/>
                </a:solidFill>
                <a:latin typeface="Book Antiqua"/>
              </a:rPr>
              <a:t>  		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Consultation d’anciens dossiers</a:t>
            </a:r>
          </a:p>
          <a:p>
            <a:pPr marL="176213" indent="-176213" defTabSz="914377">
              <a:lnSpc>
                <a:spcPts val="1500"/>
              </a:lnSpc>
              <a:tabLst>
                <a:tab pos="3556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   		Consultation d’anciens intervenants</a:t>
            </a:r>
          </a:p>
          <a:p>
            <a:pPr marL="176213" indent="-176213" defTabSz="914377">
              <a:lnSpc>
                <a:spcPts val="1500"/>
              </a:lnSpc>
              <a:tabLst>
                <a:tab pos="3556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   		Observation par les pairs</a:t>
            </a:r>
          </a:p>
          <a:p>
            <a:pPr marL="176213" indent="-176213" defTabSz="914377">
              <a:lnSpc>
                <a:spcPts val="1500"/>
              </a:lnSpc>
              <a:tabLst>
                <a:tab pos="3556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		Auto observation</a:t>
            </a:r>
          </a:p>
        </p:txBody>
      </p:sp>
      <p:sp>
        <p:nvSpPr>
          <p:cNvPr id="101" name="Rectangle 249"/>
          <p:cNvSpPr/>
          <p:nvPr/>
        </p:nvSpPr>
        <p:spPr>
          <a:xfrm>
            <a:off x="197471" y="4517566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2" name="Rectangle 249"/>
          <p:cNvSpPr/>
          <p:nvPr/>
        </p:nvSpPr>
        <p:spPr>
          <a:xfrm>
            <a:off x="197471" y="4733531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3" name="Rectangle 249"/>
          <p:cNvSpPr/>
          <p:nvPr/>
        </p:nvSpPr>
        <p:spPr>
          <a:xfrm>
            <a:off x="197471" y="5099530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4" name="Rectangle 249"/>
          <p:cNvSpPr/>
          <p:nvPr/>
        </p:nvSpPr>
        <p:spPr>
          <a:xfrm>
            <a:off x="197471" y="4910585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5" name="Rectangle 247"/>
          <p:cNvSpPr/>
          <p:nvPr/>
        </p:nvSpPr>
        <p:spPr>
          <a:xfrm>
            <a:off x="62672" y="5329320"/>
            <a:ext cx="5758500" cy="1287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defTabSz="914377">
              <a:lnSpc>
                <a:spcPts val="12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Observation directe</a:t>
            </a:r>
          </a:p>
          <a:p>
            <a:pPr marL="1617663" lvl="1" indent="-1439863" defTabSz="914377">
              <a:lnSpc>
                <a:spcPts val="1200"/>
              </a:lnSpc>
              <a:tabLst>
                <a:tab pos="266700" algn="l"/>
              </a:tabLst>
            </a:pPr>
            <a:r>
              <a:rPr lang="fr-CA" sz="1400" dirty="0">
                <a:solidFill>
                  <a:srgbClr val="000000"/>
                </a:solidFill>
                <a:latin typeface="Book Antiqua"/>
              </a:rPr>
              <a:t>  </a:t>
            </a:r>
            <a:r>
              <a:rPr lang="fr-CA" sz="1200" b="1" u="sng" dirty="0">
                <a:solidFill>
                  <a:srgbClr val="000000"/>
                </a:solidFill>
                <a:latin typeface="Book Antiqua"/>
              </a:rPr>
              <a:t>Systématique: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     	fréquence  	durée         intervalle         continu       échantillonnage</a:t>
            </a:r>
          </a:p>
          <a:p>
            <a:pPr marL="1162050" indent="-1162050" defTabSz="914377">
              <a:lnSpc>
                <a:spcPts val="1200"/>
              </a:lnSpc>
              <a:tabLst>
                <a:tab pos="266700" algn="l"/>
              </a:tabLst>
            </a:pPr>
            <a:endParaRPr lang="fr-CA" sz="1200" dirty="0">
              <a:solidFill>
                <a:srgbClr val="000000"/>
              </a:solidFill>
              <a:latin typeface="Book Antiqua"/>
            </a:endParaRPr>
          </a:p>
          <a:p>
            <a:pPr marL="1162050" indent="-1162050" defTabSz="914377">
              <a:lnSpc>
                <a:spcPts val="1200"/>
              </a:lnSpc>
              <a:tabLst>
                <a:tab pos="266700" algn="l"/>
                <a:tab pos="16129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   	</a:t>
            </a:r>
            <a:r>
              <a:rPr lang="fr-CA" sz="1200" b="1" u="sng" dirty="0">
                <a:solidFill>
                  <a:srgbClr val="000000"/>
                </a:solidFill>
                <a:latin typeface="Book Antiqua"/>
              </a:rPr>
              <a:t>Participative: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	 active     	passive     	       provoquée</a:t>
            </a:r>
          </a:p>
          <a:p>
            <a:pPr marL="1162050" indent="-1162050" defTabSz="914377">
              <a:lnSpc>
                <a:spcPts val="1200"/>
              </a:lnSpc>
              <a:tabLst>
                <a:tab pos="2667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		</a:t>
            </a:r>
          </a:p>
          <a:p>
            <a:pPr marL="1162050" indent="-1162050" defTabSz="914377">
              <a:lnSpc>
                <a:spcPts val="1200"/>
              </a:lnSpc>
              <a:tabLst>
                <a:tab pos="2667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   	</a:t>
            </a:r>
            <a:r>
              <a:rPr lang="fr-CA" sz="1200" b="1" u="sng" dirty="0">
                <a:solidFill>
                  <a:srgbClr val="000000"/>
                </a:solidFill>
                <a:latin typeface="Book Antiqua"/>
              </a:rPr>
              <a:t>Autres: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   	libre       ouverte        clandestine        assistée       non participative</a:t>
            </a:r>
          </a:p>
        </p:txBody>
      </p:sp>
      <p:sp>
        <p:nvSpPr>
          <p:cNvPr id="106" name="Rectangle 249"/>
          <p:cNvSpPr/>
          <p:nvPr/>
        </p:nvSpPr>
        <p:spPr>
          <a:xfrm>
            <a:off x="175005" y="5559552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7" name="Rectangle 249"/>
          <p:cNvSpPr/>
          <p:nvPr/>
        </p:nvSpPr>
        <p:spPr>
          <a:xfrm>
            <a:off x="85671" y="6029901"/>
            <a:ext cx="144281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8" name="Rectangle 249"/>
          <p:cNvSpPr/>
          <p:nvPr/>
        </p:nvSpPr>
        <p:spPr>
          <a:xfrm>
            <a:off x="90693" y="6338941"/>
            <a:ext cx="144281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09" name="Rectangle 249"/>
          <p:cNvSpPr/>
          <p:nvPr/>
        </p:nvSpPr>
        <p:spPr>
          <a:xfrm>
            <a:off x="1519218" y="5558425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0" name="Rectangle 249"/>
          <p:cNvSpPr/>
          <p:nvPr/>
        </p:nvSpPr>
        <p:spPr>
          <a:xfrm>
            <a:off x="2674440" y="5569998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1" name="Rectangle 249"/>
          <p:cNvSpPr/>
          <p:nvPr/>
        </p:nvSpPr>
        <p:spPr>
          <a:xfrm>
            <a:off x="3394896" y="5568871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2" name="Rectangle 249"/>
          <p:cNvSpPr/>
          <p:nvPr/>
        </p:nvSpPr>
        <p:spPr>
          <a:xfrm>
            <a:off x="1531918" y="5718367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3" name="Rectangle 249"/>
          <p:cNvSpPr/>
          <p:nvPr/>
        </p:nvSpPr>
        <p:spPr>
          <a:xfrm>
            <a:off x="4376700" y="5554681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4" name="Rectangle 249"/>
          <p:cNvSpPr/>
          <p:nvPr/>
        </p:nvSpPr>
        <p:spPr>
          <a:xfrm>
            <a:off x="1531918" y="6017740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5" name="Rectangle 249"/>
          <p:cNvSpPr/>
          <p:nvPr/>
        </p:nvSpPr>
        <p:spPr>
          <a:xfrm>
            <a:off x="2677713" y="6015356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6" name="Rectangle 249"/>
          <p:cNvSpPr/>
          <p:nvPr/>
        </p:nvSpPr>
        <p:spPr>
          <a:xfrm>
            <a:off x="3843439" y="6039629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7" name="Rectangle 249"/>
          <p:cNvSpPr/>
          <p:nvPr/>
        </p:nvSpPr>
        <p:spPr>
          <a:xfrm>
            <a:off x="2458774" y="6328503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8" name="Rectangle 249"/>
          <p:cNvSpPr/>
          <p:nvPr/>
        </p:nvSpPr>
        <p:spPr>
          <a:xfrm>
            <a:off x="3570330" y="6326929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19" name="Rectangle 249"/>
          <p:cNvSpPr/>
          <p:nvPr/>
        </p:nvSpPr>
        <p:spPr>
          <a:xfrm>
            <a:off x="1070841" y="6326249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21" name="Rectangle 249"/>
          <p:cNvSpPr/>
          <p:nvPr/>
        </p:nvSpPr>
        <p:spPr>
          <a:xfrm>
            <a:off x="1671579" y="6323013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22" name="Signalisation droite 121"/>
          <p:cNvSpPr/>
          <p:nvPr/>
        </p:nvSpPr>
        <p:spPr>
          <a:xfrm>
            <a:off x="4537467" y="3369967"/>
            <a:ext cx="239936" cy="395998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23" name="Arrondir un rectangle avec un coin diagonal 122"/>
          <p:cNvSpPr/>
          <p:nvPr/>
        </p:nvSpPr>
        <p:spPr>
          <a:xfrm>
            <a:off x="5225583" y="3197768"/>
            <a:ext cx="2431527" cy="752419"/>
          </a:xfrm>
          <a:prstGeom prst="round2DiagRect">
            <a:avLst>
              <a:gd name="adj1" fmla="val 9578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Les instruments</a:t>
            </a:r>
          </a:p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enregistrement</a:t>
            </a:r>
          </a:p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de données (IED)</a:t>
            </a:r>
          </a:p>
        </p:txBody>
      </p:sp>
      <p:sp>
        <p:nvSpPr>
          <p:cNvPr id="124" name="Arrondir un rectangle avec un coin diagonal 123"/>
          <p:cNvSpPr/>
          <p:nvPr/>
        </p:nvSpPr>
        <p:spPr>
          <a:xfrm>
            <a:off x="5223285" y="3193033"/>
            <a:ext cx="431886" cy="318956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defTabSz="914377"/>
            <a:r>
              <a:rPr lang="fr-FR" sz="1400" b="1" dirty="0">
                <a:solidFill>
                  <a:srgbClr val="000000"/>
                </a:solidFill>
                <a:latin typeface="Book Antiqua"/>
              </a:rPr>
              <a:t>4            </a:t>
            </a:r>
          </a:p>
        </p:txBody>
      </p:sp>
      <p:sp>
        <p:nvSpPr>
          <p:cNvPr id="125" name="Rectangle 247"/>
          <p:cNvSpPr/>
          <p:nvPr/>
        </p:nvSpPr>
        <p:spPr>
          <a:xfrm>
            <a:off x="3871294" y="4003373"/>
            <a:ext cx="8267942" cy="1007998"/>
          </a:xfrm>
          <a:prstGeom prst="rect">
            <a:avLst/>
          </a:prstGeom>
          <a:solidFill>
            <a:schemeClr val="bg1"/>
          </a:solidFill>
          <a:ln>
            <a:solidFill>
              <a:srgbClr val="412F19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914377">
              <a:lnSpc>
                <a:spcPts val="1400"/>
              </a:lnSpc>
              <a:tabLst>
                <a:tab pos="355600" algn="l"/>
                <a:tab pos="1701800" algn="l"/>
                <a:tab pos="3136900" algn="l"/>
                <a:tab pos="4838700" algn="l"/>
                <a:tab pos="6642100" algn="l"/>
              </a:tabLst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    	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Questionnaire	Liste à cocher	Grille d’estimation      	Grille d’évaluation       	Anamnèse</a:t>
            </a:r>
            <a:endParaRPr lang="fr-CA" sz="1400" b="1" dirty="0">
              <a:solidFill>
                <a:srgbClr val="000000"/>
              </a:solidFill>
              <a:latin typeface="Book Antiqua"/>
            </a:endParaRPr>
          </a:p>
          <a:p>
            <a:pPr defTabSz="1044575">
              <a:lnSpc>
                <a:spcPts val="1400"/>
              </a:lnSpc>
              <a:tabLst>
                <a:tab pos="355600" algn="l"/>
              </a:tabLst>
            </a:pPr>
            <a:r>
              <a:rPr lang="fr-CA" sz="1400" dirty="0">
                <a:solidFill>
                  <a:srgbClr val="000000"/>
                </a:solidFill>
                <a:latin typeface="Book Antiqua"/>
              </a:rPr>
              <a:t>    	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Rapport anecdotique		Rapport d’incident       	Système d’items de comportement</a:t>
            </a:r>
            <a:endParaRPr lang="fr-CA" sz="1200" b="1" dirty="0">
              <a:solidFill>
                <a:srgbClr val="000000"/>
              </a:solidFill>
              <a:latin typeface="Book Antiqua"/>
            </a:endParaRPr>
          </a:p>
          <a:p>
            <a:pPr defTabSz="914377">
              <a:lnSpc>
                <a:spcPts val="1400"/>
              </a:lnSpc>
              <a:tabLst>
                <a:tab pos="355600" algn="l"/>
                <a:tab pos="2692400" algn="l"/>
                <a:tab pos="63627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     	Grille d’observation	Description séquentielle d’un comportement        		Sociogramme </a:t>
            </a:r>
          </a:p>
          <a:p>
            <a:pPr defTabSz="914377">
              <a:lnSpc>
                <a:spcPts val="1400"/>
              </a:lnSpc>
              <a:tabLst>
                <a:tab pos="355600" algn="l"/>
              </a:tabLst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     	Représentation graphique du réseau informel et formel de la personne ou de la famille</a:t>
            </a:r>
          </a:p>
          <a:p>
            <a:pPr defTabSz="914377">
              <a:lnSpc>
                <a:spcPts val="1400"/>
              </a:lnSpc>
              <a:tabLst>
                <a:tab pos="355600" algn="l"/>
                <a:tab pos="2159000" algn="l"/>
                <a:tab pos="3860800" algn="l"/>
              </a:tabLst>
            </a:pPr>
            <a:r>
              <a:rPr lang="fr-CA" sz="1200" b="1" dirty="0">
                <a:solidFill>
                  <a:srgbClr val="000000"/>
                </a:solidFill>
                <a:latin typeface="Book Antiqua"/>
              </a:rPr>
              <a:t>     	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Note de travail   	Note évolutive	       Autre: _____________________________________________</a:t>
            </a:r>
            <a:endParaRPr lang="fr-CA" sz="14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29" name="Rectangle 249"/>
          <p:cNvSpPr/>
          <p:nvPr/>
        </p:nvSpPr>
        <p:spPr>
          <a:xfrm>
            <a:off x="3976290" y="4095897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0" name="Rectangle 249"/>
          <p:cNvSpPr/>
          <p:nvPr/>
        </p:nvSpPr>
        <p:spPr>
          <a:xfrm>
            <a:off x="5394900" y="4095897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1" name="Rectangle 249"/>
          <p:cNvSpPr/>
          <p:nvPr/>
        </p:nvSpPr>
        <p:spPr>
          <a:xfrm>
            <a:off x="6874165" y="4095897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2" name="Rectangle 249"/>
          <p:cNvSpPr/>
          <p:nvPr/>
        </p:nvSpPr>
        <p:spPr>
          <a:xfrm>
            <a:off x="8551845" y="4095897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3" name="Rectangle 249"/>
          <p:cNvSpPr/>
          <p:nvPr/>
        </p:nvSpPr>
        <p:spPr>
          <a:xfrm>
            <a:off x="8907168" y="4276132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4" name="Rectangle 249"/>
          <p:cNvSpPr/>
          <p:nvPr/>
        </p:nvSpPr>
        <p:spPr>
          <a:xfrm>
            <a:off x="3976290" y="4276132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5" name="Rectangle 249"/>
          <p:cNvSpPr/>
          <p:nvPr/>
        </p:nvSpPr>
        <p:spPr>
          <a:xfrm>
            <a:off x="6745468" y="4263432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6" name="Rectangle 249"/>
          <p:cNvSpPr/>
          <p:nvPr/>
        </p:nvSpPr>
        <p:spPr>
          <a:xfrm>
            <a:off x="3976290" y="4459786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7" name="Rectangle 249"/>
          <p:cNvSpPr/>
          <p:nvPr/>
        </p:nvSpPr>
        <p:spPr>
          <a:xfrm>
            <a:off x="6350399" y="4447086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8" name="Rectangle 249"/>
          <p:cNvSpPr/>
          <p:nvPr/>
        </p:nvSpPr>
        <p:spPr>
          <a:xfrm>
            <a:off x="10096755" y="4459786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39" name="Rectangle 249"/>
          <p:cNvSpPr/>
          <p:nvPr/>
        </p:nvSpPr>
        <p:spPr>
          <a:xfrm>
            <a:off x="3976290" y="4630739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0" name="Rectangle 249"/>
          <p:cNvSpPr/>
          <p:nvPr/>
        </p:nvSpPr>
        <p:spPr>
          <a:xfrm>
            <a:off x="7846256" y="4808335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1" name="Rectangle 249"/>
          <p:cNvSpPr/>
          <p:nvPr/>
        </p:nvSpPr>
        <p:spPr>
          <a:xfrm>
            <a:off x="3976290" y="4808335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2" name="Rectangle 249"/>
          <p:cNvSpPr/>
          <p:nvPr/>
        </p:nvSpPr>
        <p:spPr>
          <a:xfrm>
            <a:off x="5853859" y="4808335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3" name="Rectangle 249"/>
          <p:cNvSpPr/>
          <p:nvPr/>
        </p:nvSpPr>
        <p:spPr>
          <a:xfrm>
            <a:off x="10373540" y="4095897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4" name="Arrondir un rectangle avec un coin diagonal 143"/>
          <p:cNvSpPr/>
          <p:nvPr/>
        </p:nvSpPr>
        <p:spPr>
          <a:xfrm>
            <a:off x="7730942" y="3197768"/>
            <a:ext cx="2431527" cy="752419"/>
          </a:xfrm>
          <a:prstGeom prst="round2DiagRect">
            <a:avLst>
              <a:gd name="adj1" fmla="val 9578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>
              <a:lnSpc>
                <a:spcPts val="16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Existant</a:t>
            </a:r>
          </a:p>
          <a:p>
            <a:pPr algn="ctr" defTabSz="914377">
              <a:lnSpc>
                <a:spcPts val="16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ou</a:t>
            </a:r>
          </a:p>
          <a:p>
            <a:pPr algn="ctr" defTabSz="914377">
              <a:lnSpc>
                <a:spcPts val="16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à concevoir</a:t>
            </a:r>
          </a:p>
        </p:txBody>
      </p:sp>
      <p:sp>
        <p:nvSpPr>
          <p:cNvPr id="126" name="Rectangle 249"/>
          <p:cNvSpPr>
            <a:spLocks/>
          </p:cNvSpPr>
          <p:nvPr/>
        </p:nvSpPr>
        <p:spPr>
          <a:xfrm>
            <a:off x="8017473" y="3316024"/>
            <a:ext cx="191950" cy="127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5" name="Rectangle 249"/>
          <p:cNvSpPr>
            <a:spLocks/>
          </p:cNvSpPr>
          <p:nvPr/>
        </p:nvSpPr>
        <p:spPr>
          <a:xfrm>
            <a:off x="8017384" y="3726022"/>
            <a:ext cx="191950" cy="127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46" name="Signalisation droite 145"/>
          <p:cNvSpPr/>
          <p:nvPr/>
        </p:nvSpPr>
        <p:spPr>
          <a:xfrm rot="5400000">
            <a:off x="7117309" y="4993303"/>
            <a:ext cx="179999" cy="527860"/>
          </a:xfrm>
          <a:prstGeom prst="homePlat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190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147" name="Arrondir un rectangle avec un coin diagonal 146"/>
          <p:cNvSpPr/>
          <p:nvPr/>
        </p:nvSpPr>
        <p:spPr>
          <a:xfrm>
            <a:off x="5993879" y="5549036"/>
            <a:ext cx="2431527" cy="752419"/>
          </a:xfrm>
          <a:prstGeom prst="round2DiagRect">
            <a:avLst>
              <a:gd name="adj1" fmla="val 9578"/>
              <a:gd name="adj2" fmla="val 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J’interprète</a:t>
            </a:r>
          </a:p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les</a:t>
            </a:r>
          </a:p>
          <a:p>
            <a:pPr algn="r" defTabSz="914377">
              <a:lnSpc>
                <a:spcPts val="1600"/>
              </a:lnSpc>
            </a:pPr>
            <a:r>
              <a:rPr lang="fr-CA" sz="1600" b="1" dirty="0">
                <a:solidFill>
                  <a:srgbClr val="000000"/>
                </a:solidFill>
                <a:latin typeface="Book Antiqua"/>
              </a:rPr>
              <a:t>résultats</a:t>
            </a:r>
          </a:p>
        </p:txBody>
      </p:sp>
      <p:sp>
        <p:nvSpPr>
          <p:cNvPr id="148" name="Arrondir un rectangle avec un coin diagonal 147"/>
          <p:cNvSpPr/>
          <p:nvPr/>
        </p:nvSpPr>
        <p:spPr>
          <a:xfrm>
            <a:off x="6002868" y="5552759"/>
            <a:ext cx="431886" cy="318956"/>
          </a:xfrm>
          <a:prstGeom prst="round2Diag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defTabSz="914377"/>
            <a:r>
              <a:rPr lang="fr-FR" sz="1400" b="1" dirty="0">
                <a:solidFill>
                  <a:srgbClr val="000000"/>
                </a:solidFill>
                <a:latin typeface="Book Antiqua"/>
              </a:rPr>
              <a:t>5            </a:t>
            </a:r>
          </a:p>
        </p:txBody>
      </p:sp>
      <p:sp>
        <p:nvSpPr>
          <p:cNvPr id="149" name="Rectangle 247"/>
          <p:cNvSpPr/>
          <p:nvPr/>
        </p:nvSpPr>
        <p:spPr>
          <a:xfrm>
            <a:off x="8527733" y="5134163"/>
            <a:ext cx="3599063" cy="1655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defTabSz="914377">
              <a:lnSpc>
                <a:spcPts val="12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Les constats </a:t>
            </a:r>
          </a:p>
          <a:p>
            <a:pPr algn="ctr" defTabSz="914377">
              <a:lnSpc>
                <a:spcPts val="1200"/>
              </a:lnSpc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En lien avec mon intention, synthèse des observations pertinentes</a:t>
            </a:r>
            <a:endParaRPr lang="fr-CA" sz="1400" b="1" dirty="0">
              <a:solidFill>
                <a:srgbClr val="000000"/>
              </a:solidFill>
              <a:latin typeface="Book Antiqua"/>
            </a:endParaRPr>
          </a:p>
          <a:p>
            <a:pPr algn="ctr" defTabSz="914377">
              <a:lnSpc>
                <a:spcPts val="1200"/>
              </a:lnSpc>
            </a:pPr>
            <a:endParaRPr lang="fr-CA" sz="1200" dirty="0">
              <a:solidFill>
                <a:srgbClr val="000000"/>
              </a:solidFill>
              <a:latin typeface="Book Antiqua"/>
            </a:endParaRPr>
          </a:p>
          <a:p>
            <a:pPr algn="ctr" defTabSz="914377">
              <a:lnSpc>
                <a:spcPts val="12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Les jugements cliniques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  </a:t>
            </a:r>
          </a:p>
          <a:p>
            <a:pPr algn="ctr" defTabSz="914377">
              <a:lnSpc>
                <a:spcPts val="1200"/>
              </a:lnSpc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En lien avec les hypothèses et les questionnements</a:t>
            </a:r>
            <a:endParaRPr lang="fr-CA" sz="1400" b="1" dirty="0">
              <a:solidFill>
                <a:srgbClr val="000000"/>
              </a:solidFill>
              <a:latin typeface="Book Antiqua"/>
            </a:endParaRPr>
          </a:p>
          <a:p>
            <a:pPr algn="ctr" defTabSz="914377">
              <a:lnSpc>
                <a:spcPts val="1200"/>
              </a:lnSpc>
            </a:pPr>
            <a:endParaRPr lang="fr-CA" sz="1400" b="1" dirty="0">
              <a:solidFill>
                <a:srgbClr val="000000"/>
              </a:solidFill>
              <a:latin typeface="Book Antiqua"/>
            </a:endParaRPr>
          </a:p>
          <a:p>
            <a:pPr algn="ctr" defTabSz="914377">
              <a:lnSpc>
                <a:spcPts val="1200"/>
              </a:lnSpc>
            </a:pP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Les recommandations</a:t>
            </a:r>
            <a:r>
              <a:rPr lang="fr-CA" sz="1200" dirty="0">
                <a:solidFill>
                  <a:srgbClr val="000000"/>
                </a:solidFill>
                <a:latin typeface="Book Antiqua"/>
              </a:rPr>
              <a:t>: </a:t>
            </a:r>
          </a:p>
          <a:p>
            <a:pPr algn="ctr" defTabSz="914377">
              <a:lnSpc>
                <a:spcPts val="1200"/>
              </a:lnSpc>
            </a:pPr>
            <a:r>
              <a:rPr lang="fr-CA" sz="1200" dirty="0">
                <a:solidFill>
                  <a:srgbClr val="000000"/>
                </a:solidFill>
                <a:latin typeface="Book Antiqua"/>
              </a:rPr>
              <a:t>Dois-je faire d’autres observation? </a:t>
            </a: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		</a:t>
            </a:r>
            <a:endParaRPr lang="fr-CA" sz="1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50" name="Rectangle 249"/>
          <p:cNvSpPr>
            <a:spLocks/>
          </p:cNvSpPr>
          <p:nvPr/>
        </p:nvSpPr>
        <p:spPr>
          <a:xfrm>
            <a:off x="3553038" y="790142"/>
            <a:ext cx="191950" cy="127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51" name="Rectangle 249"/>
          <p:cNvSpPr>
            <a:spLocks/>
          </p:cNvSpPr>
          <p:nvPr/>
        </p:nvSpPr>
        <p:spPr>
          <a:xfrm>
            <a:off x="3551539" y="1001810"/>
            <a:ext cx="191950" cy="127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152" name="Rectangle 249"/>
          <p:cNvSpPr>
            <a:spLocks/>
          </p:cNvSpPr>
          <p:nvPr/>
        </p:nvSpPr>
        <p:spPr>
          <a:xfrm>
            <a:off x="3551628" y="1225732"/>
            <a:ext cx="191950" cy="127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2" name="Arrondir un rectangle avec un coin diagonal 71"/>
          <p:cNvSpPr/>
          <p:nvPr/>
        </p:nvSpPr>
        <p:spPr>
          <a:xfrm>
            <a:off x="86294" y="36065"/>
            <a:ext cx="3263150" cy="932420"/>
          </a:xfrm>
          <a:prstGeom prst="round2DiagRect">
            <a:avLst>
              <a:gd name="adj1" fmla="val 11750"/>
              <a:gd name="adj2" fmla="val 0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158750">
              <a:lnSpc>
                <a:spcPts val="1380"/>
              </a:lnSpc>
              <a:tabLst>
                <a:tab pos="1346200" algn="l"/>
                <a:tab pos="1524000" algn="l"/>
                <a:tab pos="1974850" algn="l"/>
                <a:tab pos="2330450" algn="l"/>
                <a:tab pos="3048000" algn="l"/>
                <a:tab pos="4038600" algn="l"/>
                <a:tab pos="4483100" algn="l"/>
                <a:tab pos="4845050" algn="l"/>
              </a:tabLst>
            </a:pPr>
            <a:r>
              <a:rPr lang="fr-CA" sz="1400" b="1" dirty="0">
                <a:solidFill>
                  <a:srgbClr val="000000"/>
                </a:solidFill>
                <a:latin typeface="Calibri" pitchFamily="34" charset="0"/>
              </a:rPr>
              <a:t>Je me donne des conditions favorables pour observer :</a:t>
            </a:r>
          </a:p>
          <a:p>
            <a:pPr marL="171450" indent="-171450" defTabSz="158750">
              <a:lnSpc>
                <a:spcPts val="1380"/>
              </a:lnSpc>
              <a:buFont typeface="Arial"/>
              <a:buChar char="•"/>
              <a:tabLst>
                <a:tab pos="1346200" algn="l"/>
                <a:tab pos="1524000" algn="l"/>
                <a:tab pos="1974850" algn="l"/>
                <a:tab pos="2330450" algn="l"/>
                <a:tab pos="3048000" algn="l"/>
                <a:tab pos="4038600" algn="l"/>
                <a:tab pos="4483100" algn="l"/>
                <a:tab pos="4845050" algn="l"/>
              </a:tabLst>
            </a:pPr>
            <a:r>
              <a:rPr lang="fr-CA" sz="1100" dirty="0">
                <a:solidFill>
                  <a:srgbClr val="000000"/>
                </a:solidFill>
                <a:latin typeface="Calibri" pitchFamily="34" charset="0"/>
              </a:rPr>
              <a:t>conditions d’exercice professionnel</a:t>
            </a:r>
          </a:p>
          <a:p>
            <a:pPr marL="171450" indent="-171450" defTabSz="158750">
              <a:lnSpc>
                <a:spcPts val="1380"/>
              </a:lnSpc>
              <a:buFont typeface="Arial"/>
              <a:buChar char="•"/>
              <a:tabLst>
                <a:tab pos="1346200" algn="l"/>
                <a:tab pos="1524000" algn="l"/>
                <a:tab pos="1974850" algn="l"/>
                <a:tab pos="2330450" algn="l"/>
                <a:tab pos="3048000" algn="l"/>
                <a:tab pos="4038600" algn="l"/>
                <a:tab pos="4483100" algn="l"/>
                <a:tab pos="4845050" algn="l"/>
              </a:tabLst>
            </a:pPr>
            <a:r>
              <a:rPr lang="fr-CA" sz="1100" dirty="0">
                <a:solidFill>
                  <a:srgbClr val="000000"/>
                </a:solidFill>
                <a:latin typeface="Calibri" pitchFamily="34" charset="0"/>
              </a:rPr>
              <a:t>savoir-être, savoir-faire </a:t>
            </a:r>
          </a:p>
          <a:p>
            <a:pPr marL="171450" indent="-171450" defTabSz="158750">
              <a:lnSpc>
                <a:spcPts val="1380"/>
              </a:lnSpc>
              <a:buFont typeface="Arial"/>
              <a:buChar char="•"/>
              <a:tabLst>
                <a:tab pos="1346200" algn="l"/>
                <a:tab pos="1524000" algn="l"/>
                <a:tab pos="1974850" algn="l"/>
                <a:tab pos="2330450" algn="l"/>
                <a:tab pos="3048000" algn="l"/>
                <a:tab pos="4038600" algn="l"/>
                <a:tab pos="4483100" algn="l"/>
                <a:tab pos="4845050" algn="l"/>
              </a:tabLst>
            </a:pPr>
            <a:r>
              <a:rPr lang="fr-CA" sz="1100" dirty="0">
                <a:solidFill>
                  <a:srgbClr val="000000"/>
                </a:solidFill>
                <a:latin typeface="Calibri" pitchFamily="34" charset="0"/>
              </a:rPr>
              <a:t>objet d’observation, objectivité</a:t>
            </a:r>
          </a:p>
        </p:txBody>
      </p:sp>
      <p:sp>
        <p:nvSpPr>
          <p:cNvPr id="73" name="Rectangle 249"/>
          <p:cNvSpPr/>
          <p:nvPr/>
        </p:nvSpPr>
        <p:spPr>
          <a:xfrm>
            <a:off x="4344825" y="6339629"/>
            <a:ext cx="158709" cy="10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77">
              <a:defRPr/>
            </a:pPr>
            <a:endParaRPr lang="fr-FR" sz="1200" dirty="0">
              <a:solidFill>
                <a:srgbClr val="595959"/>
              </a:solidFill>
              <a:latin typeface="Book Antiqua"/>
            </a:endParaRPr>
          </a:p>
        </p:txBody>
      </p:sp>
      <p:sp>
        <p:nvSpPr>
          <p:cNvPr id="75" name="Bouton d'action : Retour 74">
            <a:hlinkClick r:id="" action="ppaction://noaction" highlightClick="1"/>
          </p:cNvPr>
          <p:cNvSpPr/>
          <p:nvPr/>
        </p:nvSpPr>
        <p:spPr>
          <a:xfrm>
            <a:off x="10918536" y="65616"/>
            <a:ext cx="258786" cy="241300"/>
          </a:xfrm>
          <a:prstGeom prst="actionButtonRetur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6" name="Bouton d'action : Précédent 75">
            <a:hlinkClick r:id="" action="ppaction://hlinkshowjump?jump=previousslide" highlightClick="1"/>
          </p:cNvPr>
          <p:cNvSpPr/>
          <p:nvPr/>
        </p:nvSpPr>
        <p:spPr>
          <a:xfrm>
            <a:off x="11316983" y="190500"/>
            <a:ext cx="330114" cy="1143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77" name="Bouton d'action : Suivant ou Précédent 76">
            <a:hlinkClick r:id="" action="ppaction://hlinkshowjump?jump=nextslide" highlightClick="1"/>
          </p:cNvPr>
          <p:cNvSpPr/>
          <p:nvPr/>
        </p:nvSpPr>
        <p:spPr>
          <a:xfrm>
            <a:off x="11769213" y="190500"/>
            <a:ext cx="323916" cy="1143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33365" y="-40360"/>
            <a:ext cx="4177514" cy="38472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fr-FR" sz="1900" b="1" dirty="0">
                <a:solidFill>
                  <a:srgbClr val="000000"/>
                </a:solidFill>
                <a:latin typeface="Book Antiqua"/>
              </a:rPr>
              <a:t>Étape 2 : La démarche d’observation</a:t>
            </a:r>
          </a:p>
        </p:txBody>
      </p:sp>
      <p:sp>
        <p:nvSpPr>
          <p:cNvPr id="79" name="Bouton d'action : Retour 78">
            <a:hlinkClick r:id="" action="ppaction://noaction" highlightClick="1"/>
          </p:cNvPr>
          <p:cNvSpPr/>
          <p:nvPr/>
        </p:nvSpPr>
        <p:spPr>
          <a:xfrm>
            <a:off x="10563031" y="65616"/>
            <a:ext cx="258786" cy="241300"/>
          </a:xfrm>
          <a:prstGeom prst="actionButtonRetur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1" name="Bouton d'action : Aide 80">
            <a:hlinkClick r:id="rId2" action="ppaction://hlinksldjump" highlightClick="1"/>
          </p:cNvPr>
          <p:cNvSpPr/>
          <p:nvPr/>
        </p:nvSpPr>
        <p:spPr>
          <a:xfrm>
            <a:off x="3058269" y="4564561"/>
            <a:ext cx="405468" cy="321617"/>
          </a:xfrm>
          <a:prstGeom prst="actionButtonHelp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5" name="Bouton d'action : Aide 84">
            <a:hlinkClick r:id="rId2" action="ppaction://hlinksldjump" highlightClick="1"/>
          </p:cNvPr>
          <p:cNvSpPr/>
          <p:nvPr/>
        </p:nvSpPr>
        <p:spPr>
          <a:xfrm>
            <a:off x="5298248" y="5834566"/>
            <a:ext cx="405468" cy="321617"/>
          </a:xfrm>
          <a:prstGeom prst="actionButtonHelp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311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 : Retour 3">
            <a:hlinkClick r:id="" action="ppaction://noaction" highlightClick="1"/>
          </p:cNvPr>
          <p:cNvSpPr/>
          <p:nvPr/>
        </p:nvSpPr>
        <p:spPr>
          <a:xfrm>
            <a:off x="10905839" y="6578599"/>
            <a:ext cx="258786" cy="241300"/>
          </a:xfrm>
          <a:prstGeom prst="actionButtonRetur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Bouton d'action : Précédent 4">
            <a:hlinkClick r:id="" action="ppaction://hlinkshowjump?jump=previousslide" highlightClick="1"/>
          </p:cNvPr>
          <p:cNvSpPr/>
          <p:nvPr/>
        </p:nvSpPr>
        <p:spPr>
          <a:xfrm>
            <a:off x="11304286" y="6705599"/>
            <a:ext cx="330114" cy="1143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6" name="Bouton d'action : Suivant ou Précédent 5">
            <a:hlinkClick r:id="" action="ppaction://hlinkshowjump?jump=nextslide" highlightClick="1"/>
          </p:cNvPr>
          <p:cNvSpPr/>
          <p:nvPr/>
        </p:nvSpPr>
        <p:spPr>
          <a:xfrm>
            <a:off x="11756516" y="6705599"/>
            <a:ext cx="323916" cy="1143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859912" y="190506"/>
            <a:ext cx="79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fr-FR" sz="1400" b="1" dirty="0">
                <a:solidFill>
                  <a:srgbClr val="595959"/>
                </a:solidFill>
                <a:latin typeface="Book Antiqua"/>
              </a:rPr>
              <a:t>Page 93</a:t>
            </a:r>
          </a:p>
        </p:txBody>
      </p:sp>
      <p:pic>
        <p:nvPicPr>
          <p:cNvPr id="9" name="Image 8" descr="Capture d’écran 2014-01-27 à 11.19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445" y="97376"/>
            <a:ext cx="7097120" cy="461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Bouton d'action : Retour 12">
            <a:hlinkClick r:id="" action="ppaction://noaction" highlightClick="1"/>
          </p:cNvPr>
          <p:cNvSpPr/>
          <p:nvPr/>
        </p:nvSpPr>
        <p:spPr>
          <a:xfrm>
            <a:off x="10499547" y="6578599"/>
            <a:ext cx="258786" cy="241300"/>
          </a:xfrm>
          <a:prstGeom prst="actionButtonRetur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srgbClr val="FFFFFF"/>
              </a:solidFill>
              <a:latin typeface="Book Antiqua"/>
            </a:endParaRPr>
          </a:p>
        </p:txBody>
      </p:sp>
      <p:pic>
        <p:nvPicPr>
          <p:cNvPr id="16" name="Image 15" descr="Capture d’écran 2014-01-30 à 11.05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1965" y="669629"/>
            <a:ext cx="8557571" cy="5748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 9" descr="Capture d’écran 2014-01-30 à 11.05.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721" y="668868"/>
            <a:ext cx="3047206" cy="40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Bouton d'action : Personnalisé 10">
            <a:hlinkClick r:id="" action="ppaction://noaction" highlightClick="1"/>
          </p:cNvPr>
          <p:cNvSpPr/>
          <p:nvPr/>
        </p:nvSpPr>
        <p:spPr>
          <a:xfrm>
            <a:off x="9586003" y="6604000"/>
            <a:ext cx="571351" cy="228600"/>
          </a:xfrm>
          <a:prstGeom prst="actionButtonBlank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fr-FR" sz="1400" b="1" dirty="0">
                <a:solidFill>
                  <a:srgbClr val="595959"/>
                </a:solidFill>
                <a:latin typeface="Book Antiqua"/>
              </a:rPr>
              <a:t>T S</a:t>
            </a:r>
          </a:p>
        </p:txBody>
      </p:sp>
      <p:sp>
        <p:nvSpPr>
          <p:cNvPr id="2" name="Bouton d'action : Personnalisé 1">
            <a:hlinkClick r:id="" action="ppaction://noaction" highlightClick="1"/>
          </p:cNvPr>
          <p:cNvSpPr/>
          <p:nvPr/>
        </p:nvSpPr>
        <p:spPr>
          <a:xfrm>
            <a:off x="880307" y="2810934"/>
            <a:ext cx="1929897" cy="1016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fr-CA" sz="1600" b="1" dirty="0">
                <a:solidFill>
                  <a:srgbClr val="000000"/>
                </a:solidFill>
                <a:latin typeface="Book Antiqua"/>
              </a:rPr>
              <a:t>3</a:t>
            </a: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fr-CA" sz="1400" b="1" dirty="0" err="1">
                <a:solidFill>
                  <a:srgbClr val="000000"/>
                </a:solidFill>
                <a:latin typeface="Book Antiqua"/>
              </a:rPr>
              <a:t>Chap</a:t>
            </a:r>
            <a:r>
              <a:rPr lang="fr-CA" sz="1400" b="1" dirty="0">
                <a:solidFill>
                  <a:srgbClr val="000000"/>
                </a:solidFill>
                <a:latin typeface="Book Antiqua"/>
              </a:rPr>
              <a:t> 3 types d’observation </a:t>
            </a:r>
            <a:r>
              <a:rPr lang="fr-CA" sz="1400" b="1" dirty="0" err="1">
                <a:solidFill>
                  <a:srgbClr val="000000"/>
                </a:solidFill>
                <a:latin typeface="Book Antiqua"/>
              </a:rPr>
              <a:t>i.pptx</a:t>
            </a:r>
            <a:endParaRPr lang="fr-CA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5" name="Bouton d'action : Retour 14">
            <a:hlinkClick r:id="rId5" action="ppaction://hlinksldjump" highlightClick="1"/>
          </p:cNvPr>
          <p:cNvSpPr>
            <a:spLocks noChangeAspect="1"/>
          </p:cNvSpPr>
          <p:nvPr/>
        </p:nvSpPr>
        <p:spPr>
          <a:xfrm>
            <a:off x="1672875" y="4148353"/>
            <a:ext cx="395997" cy="369241"/>
          </a:xfrm>
          <a:prstGeom prst="actionButtonReturn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 defTabSz="914377"/>
            <a:endParaRPr lang="fr-FR" sz="1900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719320" y="5336901"/>
            <a:ext cx="5771609" cy="192617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380"/>
              </a:lnSpc>
              <a:spcBef>
                <a:spcPts val="600"/>
              </a:spcBef>
            </a:pPr>
            <a:r>
              <a:rPr lang="fr-FR" b="1" noProof="1" smtClean="0">
                <a:solidFill>
                  <a:srgbClr val="FF0000"/>
                </a:solidFill>
              </a:rPr>
              <a:t>Pour avoir cet outil technopédagogique</a:t>
            </a:r>
          </a:p>
          <a:p>
            <a:pPr>
              <a:lnSpc>
                <a:spcPts val="2380"/>
              </a:lnSpc>
              <a:spcBef>
                <a:spcPts val="600"/>
              </a:spcBef>
            </a:pPr>
            <a:r>
              <a:rPr lang="fr-FR" b="1" noProof="1" smtClean="0">
                <a:solidFill>
                  <a:srgbClr val="FF0000"/>
                </a:solidFill>
              </a:rPr>
              <a:t>complet, vous rendre dans la section :</a:t>
            </a:r>
          </a:p>
          <a:p>
            <a:pPr>
              <a:lnSpc>
                <a:spcPts val="2380"/>
              </a:lnSpc>
              <a:spcBef>
                <a:spcPts val="600"/>
              </a:spcBef>
            </a:pPr>
            <a:r>
              <a:rPr lang="fr-FR" b="1" noProof="1" smtClean="0">
                <a:solidFill>
                  <a:srgbClr val="FF0000"/>
                </a:solidFill>
              </a:rPr>
              <a:t>« Se le procurer » dans le site </a:t>
            </a:r>
          </a:p>
          <a:p>
            <a:pPr>
              <a:lnSpc>
                <a:spcPts val="2380"/>
              </a:lnSpc>
              <a:spcBef>
                <a:spcPts val="600"/>
              </a:spcBef>
            </a:pPr>
            <a:r>
              <a:rPr lang="fr-FR" b="1" noProof="1" smtClean="0">
                <a:solidFill>
                  <a:srgbClr val="FF0000"/>
                </a:solidFill>
              </a:rPr>
              <a:t>Alc</a:t>
            </a:r>
            <a:r>
              <a:rPr lang="fr-FR" b="1" noProof="1" smtClean="0">
                <a:solidFill>
                  <a:srgbClr val="FF0000"/>
                </a:solidFill>
              </a:rPr>
              <a:t>ôve intervention psychosociale</a:t>
            </a:r>
            <a:endParaRPr lang="fr-FR" b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5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2DBCA58D-250D-4B03-9133-E4987247397F}" vid="{B1105903-6ECF-477A-90BF-C7D6111C13B0}"/>
    </a:ext>
  </a:extLst>
</a:theme>
</file>

<file path=ppt/theme/theme2.xml><?xml version="1.0" encoding="utf-8"?>
<a:theme xmlns:a="http://schemas.openxmlformats.org/drawingml/2006/main" name="1_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2DBCA58D-250D-4B03-9133-E4987247397F}" vid="{B1105903-6ECF-477A-90BF-C7D6111C13B0}"/>
    </a:ext>
  </a:extLst>
</a:theme>
</file>

<file path=ppt/theme/theme3.xml><?xml version="1.0" encoding="utf-8"?>
<a:theme xmlns:a="http://schemas.openxmlformats.org/drawingml/2006/main" name="2_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2DBCA58D-250D-4B03-9133-E4987247397F}" vid="{B1105903-6ECF-477A-90BF-C7D6111C13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240</Words>
  <Application>Microsoft Macintosh PowerPoint</Application>
  <PresentationFormat>Personnalisé</PresentationFormat>
  <Paragraphs>71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Sales Direction 16X9</vt:lpstr>
      <vt:lpstr>1_Sales Direction 16X9</vt:lpstr>
      <vt:lpstr>2_Sales Direction 16X9</vt:lpstr>
      <vt:lpstr>Démonstration de l’outil technopédagogique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Lavertu</dc:creator>
  <cp:lastModifiedBy>sylvain Lavertu</cp:lastModifiedBy>
  <cp:revision>8</cp:revision>
  <dcterms:created xsi:type="dcterms:W3CDTF">2014-09-28T01:48:07Z</dcterms:created>
  <dcterms:modified xsi:type="dcterms:W3CDTF">2014-09-28T02:58:56Z</dcterms:modified>
</cp:coreProperties>
</file>